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EB Garamond ExtraBold" panose="020B0604020202020204" charset="0"/>
      <p:bold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Roboto Medium" panose="020B0604020202020204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EB Garamond" panose="020B0604020202020204" charset="0"/>
      <p:regular r:id="rId37"/>
      <p:bold r:id="rId38"/>
      <p:italic r:id="rId39"/>
      <p:boldItalic r:id="rId40"/>
    </p:embeddedFont>
    <p:embeddedFont>
      <p:font typeface="EB Garamond SemiBold" panose="020B0604020202020204" charset="0"/>
      <p:regular r:id="rId41"/>
      <p:bold r:id="rId42"/>
      <p:italic r:id="rId43"/>
      <p:boldItalic r:id="rId44"/>
    </p:embeddedFont>
    <p:embeddedFont>
      <p:font typeface="EB Garamond Medium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54181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387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531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88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034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205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905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704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030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08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955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46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523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49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75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23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565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98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555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974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53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- Rally Cry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ara_1 1">
  <p:cSld name="TITLE_AND_BODY_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311700" y="297975"/>
            <a:ext cx="56580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 Medium"/>
              <a:buNone/>
              <a:defRPr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llustration 1">
  <p:cSld name="TITLE_AND_BODY_2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3824650" y="1887900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Font typeface="Roboto Medium"/>
              <a:buNone/>
              <a:defRPr sz="34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l="16734" r="16727" b="5544"/>
          <a:stretch/>
        </p:blipFill>
        <p:spPr>
          <a:xfrm>
            <a:off x="0" y="0"/>
            <a:ext cx="3422449" cy="48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llustration 2">
  <p:cSld name="TITLE_AND_BODY_2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l="2095" t="37186" b="37190"/>
          <a:stretch/>
        </p:blipFill>
        <p:spPr>
          <a:xfrm>
            <a:off x="0" y="3540450"/>
            <a:ext cx="5035602" cy="131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16309" t="1242" r="3817" b="73134"/>
          <a:stretch/>
        </p:blipFill>
        <p:spPr>
          <a:xfrm>
            <a:off x="5035600" y="3540450"/>
            <a:ext cx="4108401" cy="13178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25735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Font typeface="Roboto Medium"/>
              <a:buNone/>
              <a:defRPr sz="34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3400"/>
              <a:buNone/>
              <a:defRPr sz="3400">
                <a:solidFill>
                  <a:srgbClr val="027C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Title + Para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>
            <a:off x="5230850" y="1085125"/>
            <a:ext cx="3270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100"/>
              <a:buFont typeface="Roboto Medium"/>
              <a:buNone/>
              <a:defRPr sz="2100"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>
            <a:off x="5230850" y="2096225"/>
            <a:ext cx="32220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l="19110" t="1986" r="19116" b="1986"/>
          <a:stretch/>
        </p:blipFill>
        <p:spPr>
          <a:xfrm>
            <a:off x="350869" y="561364"/>
            <a:ext cx="4122900" cy="39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 Care + Title">
  <p:cSld name="CAPTION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 title="Title"/>
          <p:cNvSpPr txBox="1">
            <a:spLocks noGrp="1"/>
          </p:cNvSpPr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ve A Mark + Title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 title="Title"/>
          <p:cNvSpPr txBox="1">
            <a:spLocks noGrp="1"/>
          </p:cNvSpPr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periment.Learn.Grow + title">
  <p:cSld name="MAIN_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 title="Title"/>
          <p:cNvSpPr txBox="1">
            <a:spLocks noGrp="1"/>
          </p:cNvSpPr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k With The Best + Title">
  <p:cSld name="SECTION_TITLE_AND_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 title="Title"/>
          <p:cNvSpPr txBox="1">
            <a:spLocks noGrp="1"/>
          </p:cNvSpPr>
          <p:nvPr>
            <p:ph type="title"/>
          </p:nvPr>
        </p:nvSpPr>
        <p:spPr>
          <a:xfrm>
            <a:off x="3887450" y="1725275"/>
            <a:ext cx="40800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3887450" y="2716250"/>
            <a:ext cx="4522500" cy="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Medium"/>
              <a:buNone/>
              <a:defRPr sz="17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All Pillars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All Pillars 1">
  <p:cSld name="BIG_NUMB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1-Rally Cry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rtiary logos">
  <p:cSld name="CUSTOM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2280600" y="1494525"/>
            <a:ext cx="46293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Roboto Medium"/>
              <a:buNone/>
              <a:defRPr sz="3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ara_blue" type="twoColTx">
  <p:cSld name="TITLE_AND_TWO_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2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ara_green">
  <p:cSld name="TITLE_AND_TWO_COLUMNS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399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2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ara_orange">
  <p:cSld name="TITLE_AND_TWO_COLUMNS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2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ara_purple">
  <p:cSld name="TITLE_AND_TWO_COLUMNS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ara_red">
  <p:cSld name="TITLE_AND_TWO_COLUMNS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7"/>
            <a:ext cx="9143997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Font typeface="Roboto Medium"/>
              <a:buNone/>
              <a:defRPr>
                <a:solidFill>
                  <a:srgbClr val="FFDE1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"/>
              <a:buNone/>
              <a:defRPr sz="1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2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889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1pPr>
            <a:lvl2pPr marL="914400" lvl="1" indent="-2889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2889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4pPr>
            <a:lvl5pPr marL="2286000" lvl="4" indent="-2889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5pPr>
            <a:lvl6pPr marL="2743200" lvl="5" indent="-2889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■"/>
              <a:defRPr sz="950">
                <a:solidFill>
                  <a:schemeClr val="lt1"/>
                </a:solidFill>
              </a:defRPr>
            </a:lvl6pPr>
            <a:lvl7pPr marL="3200400" lvl="6" indent="-2889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●"/>
              <a:defRPr sz="950">
                <a:solidFill>
                  <a:schemeClr val="lt1"/>
                </a:solidFill>
              </a:defRPr>
            </a:lvl7pPr>
            <a:lvl8pPr marL="3657600" lvl="7" indent="-2889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○"/>
              <a:defRPr sz="950">
                <a:solidFill>
                  <a:schemeClr val="lt1"/>
                </a:solidFill>
              </a:defRPr>
            </a:lvl8pPr>
            <a:lvl9pPr marL="4114800" lvl="8" indent="-28892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"/>
              <a:buChar char="■"/>
              <a:defRPr sz="9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-Rally Cry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73875" y="1342650"/>
            <a:ext cx="32085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None/>
              <a:defRPr sz="4200" b="1">
                <a:solidFill>
                  <a:srgbClr val="FFDE1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BLANK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473875" y="1342650"/>
            <a:ext cx="32085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None/>
              <a:defRPr sz="4200" b="1">
                <a:solidFill>
                  <a:srgbClr val="FFDE1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2800"/>
              <a:buNone/>
              <a:defRPr>
                <a:solidFill>
                  <a:srgbClr val="FFDE1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+ Illustration">
  <p:cSld name="BLANK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44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1">
  <p:cSld name="SECTION_HEADER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"/>
            <a:ext cx="9144003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ara_1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503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 Medium"/>
              <a:buNone/>
              <a:defRPr>
                <a:solidFill>
                  <a:srgbClr val="027CD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>
                <a:solidFill>
                  <a:srgbClr val="027C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09476" y="1141930"/>
            <a:ext cx="25425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700"/>
              <a:buFont typeface="Roboto"/>
              <a:buNone/>
              <a:defRPr sz="1700">
                <a:solidFill>
                  <a:srgbClr val="44546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None/>
              <a:defRPr>
                <a:solidFill>
                  <a:srgbClr val="44546A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311700" y="1642625"/>
            <a:ext cx="82296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 sz="1400">
                <a:solidFill>
                  <a:srgbClr val="44546A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>
                <a:solidFill>
                  <a:srgbClr val="44546A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●"/>
              <a:defRPr>
                <a:solidFill>
                  <a:srgbClr val="44546A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○"/>
              <a:defRPr>
                <a:solidFill>
                  <a:srgbClr val="44546A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SzPts val="1400"/>
              <a:buChar char="■"/>
              <a:defRPr>
                <a:solidFill>
                  <a:srgbClr val="44546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TITLE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7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>
            <a:off x="329950" y="193745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 1 1">
  <p:cSld name="SECTION_HEADER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"/>
            <a:ext cx="9144003" cy="5143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7"/>
          <p:cNvPicPr preferRelativeResize="0"/>
          <p:nvPr/>
        </p:nvPicPr>
        <p:blipFill rotWithShape="1">
          <a:blip r:embed="rId3">
            <a:alphaModFix/>
          </a:blip>
          <a:srcRect t="31132" b="22853"/>
          <a:stretch/>
        </p:blipFill>
        <p:spPr>
          <a:xfrm>
            <a:off x="0" y="13200"/>
            <a:ext cx="6283800" cy="29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29950" y="290130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329950" y="4455600"/>
            <a:ext cx="46872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t="14773" r="54627" b="38796"/>
          <a:stretch/>
        </p:blipFill>
        <p:spPr>
          <a:xfrm>
            <a:off x="6283800" y="0"/>
            <a:ext cx="2860200" cy="29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 rot="-5400000">
            <a:off x="7936450" y="-272875"/>
            <a:ext cx="600000" cy="1839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7C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66011" y="336837"/>
            <a:ext cx="1591055" cy="59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CUSTOM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29950" y="383150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4200"/>
              <a:buFont typeface="Roboto"/>
              <a:buNone/>
              <a:defRPr sz="42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1">
  <p:cSld name="TITLE_AND_BOD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11700" y="450375"/>
            <a:ext cx="59595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"/>
              <a:buNone/>
              <a:defRPr b="1">
                <a:solidFill>
                  <a:srgbClr val="027C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2"/>
          </p:nvPr>
        </p:nvSpPr>
        <p:spPr>
          <a:xfrm>
            <a:off x="731331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sz="1700" b="1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3"/>
          </p:nvPr>
        </p:nvSpPr>
        <p:spPr>
          <a:xfrm>
            <a:off x="731256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 idx="4"/>
          </p:nvPr>
        </p:nvSpPr>
        <p:spPr>
          <a:xfrm>
            <a:off x="3456581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sz="1700" b="1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5"/>
          </p:nvPr>
        </p:nvSpPr>
        <p:spPr>
          <a:xfrm>
            <a:off x="3456506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 idx="6"/>
          </p:nvPr>
        </p:nvSpPr>
        <p:spPr>
          <a:xfrm>
            <a:off x="6181906" y="34082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sz="1700" b="1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7"/>
          </p:nvPr>
        </p:nvSpPr>
        <p:spPr>
          <a:xfrm>
            <a:off x="6181831" y="36917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>
            <a:spLocks noGrp="1"/>
          </p:cNvSpPr>
          <p:nvPr>
            <p:ph type="pic" idx="8"/>
          </p:nvPr>
        </p:nvSpPr>
        <p:spPr>
          <a:xfrm>
            <a:off x="97635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9"/>
          <p:cNvSpPr>
            <a:spLocks noGrp="1"/>
          </p:cNvSpPr>
          <p:nvPr>
            <p:ph type="pic" idx="9"/>
          </p:nvPr>
        </p:nvSpPr>
        <p:spPr>
          <a:xfrm>
            <a:off x="365060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" name="Google Shape;52;p9"/>
          <p:cNvSpPr>
            <a:spLocks noGrp="1"/>
          </p:cNvSpPr>
          <p:nvPr>
            <p:ph type="pic" idx="13"/>
          </p:nvPr>
        </p:nvSpPr>
        <p:spPr>
          <a:xfrm>
            <a:off x="6324856" y="1533200"/>
            <a:ext cx="1725600" cy="1725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hoto 2">
  <p:cSld name="TITLE_AND_BODY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11700" y="297975"/>
            <a:ext cx="59595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Font typeface="Roboto"/>
              <a:buNone/>
              <a:defRPr b="1">
                <a:solidFill>
                  <a:srgbClr val="027C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7CD5"/>
              </a:buClr>
              <a:buSzPts val="2800"/>
              <a:buNone/>
              <a:defRPr b="1">
                <a:solidFill>
                  <a:srgbClr val="027CD5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 idx="2"/>
          </p:nvPr>
        </p:nvSpPr>
        <p:spPr>
          <a:xfrm>
            <a:off x="604763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sz="1700" b="1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 idx="3"/>
          </p:nvPr>
        </p:nvSpPr>
        <p:spPr>
          <a:xfrm>
            <a:off x="604763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 idx="4"/>
          </p:nvPr>
        </p:nvSpPr>
        <p:spPr>
          <a:xfrm>
            <a:off x="3302553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sz="1700" b="1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 idx="5"/>
          </p:nvPr>
        </p:nvSpPr>
        <p:spPr>
          <a:xfrm>
            <a:off x="3302553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 idx="6"/>
          </p:nvPr>
        </p:nvSpPr>
        <p:spPr>
          <a:xfrm>
            <a:off x="6131538" y="39416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sz="1700" b="1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 idx="7"/>
          </p:nvPr>
        </p:nvSpPr>
        <p:spPr>
          <a:xfrm>
            <a:off x="6131538" y="422515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 idx="8"/>
          </p:nvPr>
        </p:nvSpPr>
        <p:spPr>
          <a:xfrm>
            <a:off x="604763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sz="1700" b="1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 idx="9"/>
          </p:nvPr>
        </p:nvSpPr>
        <p:spPr>
          <a:xfrm>
            <a:off x="604763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 idx="13"/>
          </p:nvPr>
        </p:nvSpPr>
        <p:spPr>
          <a:xfrm>
            <a:off x="3302553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sz="1700" b="1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title" idx="14"/>
          </p:nvPr>
        </p:nvSpPr>
        <p:spPr>
          <a:xfrm>
            <a:off x="3302553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title" idx="15"/>
          </p:nvPr>
        </p:nvSpPr>
        <p:spPr>
          <a:xfrm>
            <a:off x="6131538" y="19504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Font typeface="Roboto"/>
              <a:buNone/>
              <a:defRPr sz="1700" b="1">
                <a:solidFill>
                  <a:srgbClr val="35353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700"/>
              <a:buNone/>
              <a:defRPr sz="1700" b="1">
                <a:solidFill>
                  <a:srgbClr val="35353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 idx="16"/>
          </p:nvPr>
        </p:nvSpPr>
        <p:spPr>
          <a:xfrm>
            <a:off x="6131538" y="2233900"/>
            <a:ext cx="22158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35"/>
              </a:buClr>
              <a:buSzPts val="1400"/>
              <a:buFont typeface="Roboto Medium"/>
              <a:buNone/>
              <a:defRPr sz="1400">
                <a:solidFill>
                  <a:srgbClr val="35353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17"/>
          </p:nvPr>
        </p:nvSpPr>
        <p:spPr>
          <a:xfrm>
            <a:off x="120610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" name="Google Shape;69;p10"/>
          <p:cNvSpPr>
            <a:spLocks noGrp="1"/>
          </p:cNvSpPr>
          <p:nvPr>
            <p:ph type="pic" idx="18"/>
          </p:nvPr>
        </p:nvSpPr>
        <p:spPr>
          <a:xfrm>
            <a:off x="395325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" name="Google Shape;70;p10"/>
          <p:cNvSpPr>
            <a:spLocks noGrp="1"/>
          </p:cNvSpPr>
          <p:nvPr>
            <p:ph type="pic" idx="19"/>
          </p:nvPr>
        </p:nvSpPr>
        <p:spPr>
          <a:xfrm>
            <a:off x="6782250" y="962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p10"/>
          <p:cNvSpPr>
            <a:spLocks noGrp="1"/>
          </p:cNvSpPr>
          <p:nvPr>
            <p:ph type="pic" idx="20"/>
          </p:nvPr>
        </p:nvSpPr>
        <p:spPr>
          <a:xfrm>
            <a:off x="120610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" name="Google Shape;72;p10"/>
          <p:cNvSpPr>
            <a:spLocks noGrp="1"/>
          </p:cNvSpPr>
          <p:nvPr>
            <p:ph type="pic" idx="21"/>
          </p:nvPr>
        </p:nvSpPr>
        <p:spPr>
          <a:xfrm>
            <a:off x="395325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" name="Google Shape;73;p10"/>
          <p:cNvSpPr>
            <a:spLocks noGrp="1"/>
          </p:cNvSpPr>
          <p:nvPr>
            <p:ph type="pic" idx="22"/>
          </p:nvPr>
        </p:nvSpPr>
        <p:spPr>
          <a:xfrm>
            <a:off x="6782250" y="3007850"/>
            <a:ext cx="914400" cy="91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title"/>
          </p:nvPr>
        </p:nvSpPr>
        <p:spPr>
          <a:xfrm>
            <a:off x="413800" y="1886850"/>
            <a:ext cx="67704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2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JEDI  Project Presentation</a:t>
            </a:r>
            <a:endParaRPr sz="3020" b="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                     On</a:t>
            </a:r>
            <a:endParaRPr sz="3020" b="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FlipFit Gym Application</a:t>
            </a:r>
            <a:endParaRPr sz="3020" b="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endParaRPr sz="4480">
              <a:solidFill>
                <a:schemeClr val="lt1"/>
              </a:solidFill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616475" y="2858250"/>
            <a:ext cx="210900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GROUP </a:t>
            </a:r>
            <a:r>
              <a:rPr lang="en" sz="3000" b="1" dirty="0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H</a:t>
            </a:r>
            <a:endParaRPr sz="3000" b="1" i="0" u="none" strike="noStrike" cap="none" dirty="0">
              <a:solidFill>
                <a:srgbClr val="EFEFE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9"/>
          <p:cNvPicPr preferRelativeResize="0"/>
          <p:nvPr/>
        </p:nvPicPr>
        <p:blipFill rotWithShape="1">
          <a:blip r:embed="rId3">
            <a:alphaModFix/>
          </a:blip>
          <a:srcRect t="661" b="661"/>
          <a:stretch/>
        </p:blipFill>
        <p:spPr>
          <a:xfrm>
            <a:off x="152400" y="181700"/>
            <a:ext cx="8771850" cy="46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1475" y="4039325"/>
            <a:ext cx="761750" cy="7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/>
        </p:nvSpPr>
        <p:spPr>
          <a:xfrm>
            <a:off x="3102875" y="5451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 b="0" i="0" u="none" strike="noStrike" cap="none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Our Approach</a:t>
            </a:r>
            <a:endParaRPr sz="2600" b="0" i="0" u="none" strike="noStrike" cap="none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15" name="Google Shape;215;p40"/>
          <p:cNvSpPr txBox="1"/>
          <p:nvPr/>
        </p:nvSpPr>
        <p:spPr>
          <a:xfrm>
            <a:off x="216625" y="655728"/>
            <a:ext cx="8637600" cy="410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>
              <a:lnSpc>
                <a:spcPct val="150000"/>
              </a:lnSpc>
              <a:spcBef>
                <a:spcPts val="1200"/>
              </a:spcBef>
              <a:buClr>
                <a:schemeClr val="lt1"/>
              </a:buClr>
              <a:buSzPts val="1500"/>
            </a:pPr>
            <a:endParaRPr lang="en-US" sz="1500" dirty="0" smtClean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>
              <a:lnSpc>
                <a:spcPct val="150000"/>
              </a:lnSpc>
              <a:spcBef>
                <a:spcPts val="1200"/>
              </a:spcBef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Starting with introduction, discussing the prior skills and training of each team member.</a:t>
            </a:r>
          </a:p>
          <a:p>
            <a:pPr marL="457200" indent="-323850">
              <a:lnSpc>
                <a:spcPct val="150000"/>
              </a:lnSpc>
              <a:spcBef>
                <a:spcPts val="1200"/>
              </a:spcBef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Brief </a:t>
            </a:r>
            <a:r>
              <a:rPr lang="en" sz="15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overview of the project and the tech stacks being used along with installation of the softwares</a:t>
            </a:r>
            <a:r>
              <a:rPr lang="en" sz="15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  <a:endParaRPr sz="1500" b="0" i="0" u="none" strike="noStrike" cap="none" dirty="0" smtClean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>
              <a:lnSpc>
                <a:spcPct val="150000"/>
              </a:lnSpc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Throughout the project, we focused on different </a:t>
            </a:r>
            <a:r>
              <a:rPr lang="en-US" sz="15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components and </a:t>
            </a:r>
            <a:r>
              <a:rPr lang="en" sz="1500" b="0" i="0" u="none" strike="noStrike" cap="none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discussed </a:t>
            </a: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on each part of project to be included and the role of that part in the entire application</a:t>
            </a:r>
            <a:r>
              <a:rPr lang="en" sz="1500" b="0" i="0" u="none" strike="noStrike" cap="none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 </a:t>
            </a:r>
          </a:p>
          <a:p>
            <a:pPr marL="457200" lvl="0" indent="-323850">
              <a:lnSpc>
                <a:spcPct val="150000"/>
              </a:lnSpc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 b="0" i="0" u="none" strike="noStrike" cap="none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</a:t>
            </a: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of the model diagrams -Use Case Diagram, Class Diagram, Activity Diagram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>
              <a:lnSpc>
                <a:spcPct val="150000"/>
              </a:lnSpc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As the project progressed, we introduced changes to the application </a:t>
            </a:r>
            <a:r>
              <a:rPr lang="en-US" sz="15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based on the needs and further </a:t>
            </a:r>
            <a:r>
              <a:rPr lang="en-US" sz="15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implementation</a:t>
            </a:r>
            <a:r>
              <a:rPr lang="en-US" sz="15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Everyday with SME/Trainer  discussion of Project progress &amp; Transformation based on UML &amp; Technologies 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/>
          <p:nvPr/>
        </p:nvSpPr>
        <p:spPr>
          <a:xfrm>
            <a:off x="370375" y="1189400"/>
            <a:ext cx="8288400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FlipFit aims to address the following key objectives: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Streamlined Booking Experience: Simplify the process of booking gym slots across multiple centers in </a:t>
            </a:r>
            <a:r>
              <a:rPr lang="en" sz="15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Bangalore</a:t>
            </a:r>
            <a:r>
              <a:rPr lang="en" sz="1500" b="0" i="0" u="none" strike="noStrike" cap="none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Optimized Resource Management: Efficiently manage gym resources such as available </a:t>
            </a:r>
            <a:r>
              <a:rPr lang="en" sz="1500" b="0" i="0" u="none" strike="noStrike" cap="none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slots.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>
              <a:lnSpc>
                <a:spcPct val="150000"/>
              </a:lnSpc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Enhanced Partner Engagement: </a:t>
            </a:r>
            <a:r>
              <a:rPr lang="en-US" sz="15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Build strong relationships with </a:t>
            </a:r>
            <a:r>
              <a:rPr lang="en-US" sz="15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gym owners by </a:t>
            </a:r>
            <a:r>
              <a:rPr lang="en-US" sz="15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offering a comprehensive platform that enables them to manage bookings and optimize resource </a:t>
            </a:r>
            <a:r>
              <a:rPr lang="en-US" sz="15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effectively.</a:t>
            </a:r>
          </a:p>
          <a:p>
            <a:pPr marL="457200" lvl="0" indent="-323850">
              <a:lnSpc>
                <a:spcPct val="150000"/>
              </a:lnSpc>
              <a:buClr>
                <a:schemeClr val="lt1"/>
              </a:buClr>
              <a:buSzPts val="1500"/>
              <a:buFont typeface="Arial"/>
              <a:buAutoNum type="arabicPeriod"/>
            </a:pPr>
            <a:r>
              <a:rPr lang="en" sz="1500" b="0" i="0" u="none" strike="noStrike" cap="none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Customer Satisfaction: Improve customer satisfaction by offering transparent information on available slots, seamless booking processes.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3102875" y="5451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Development</a:t>
            </a:r>
            <a:endParaRPr sz="3000" b="0" i="0" u="none" strike="noStrike" cap="none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/>
        </p:nvSpPr>
        <p:spPr>
          <a:xfrm>
            <a:off x="1005302" y="663673"/>
            <a:ext cx="6536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r>
              <a:rPr lang="en" sz="2850" b="0" i="0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Features of FlipFit Application</a:t>
            </a:r>
            <a:endParaRPr sz="2850" b="0" i="0" u="none" strike="noStrike" cap="none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" name="Google Shape;227;p42"/>
          <p:cNvSpPr txBox="1"/>
          <p:nvPr/>
        </p:nvSpPr>
        <p:spPr>
          <a:xfrm>
            <a:off x="64500" y="1290175"/>
            <a:ext cx="9015000" cy="2754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>
              <a:lnSpc>
                <a:spcPct val="150000"/>
              </a:lnSpc>
              <a:spcBef>
                <a:spcPts val="1200"/>
              </a:spcBef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-US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Gym owners from various centers can register their gyms and efficiently manage their businesses</a:t>
            </a:r>
            <a:r>
              <a:rPr lang="en-US" dirty="0" smtClean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.</a:t>
            </a:r>
          </a:p>
          <a:p>
            <a:pPr marL="457200" lvl="0" indent="-317500">
              <a:lnSpc>
                <a:spcPct val="150000"/>
              </a:lnSpc>
              <a:spcBef>
                <a:spcPts val="1200"/>
              </a:spcBef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 sz="1400" b="0" i="0" u="none" strike="noStrike" cap="none" dirty="0" smtClean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Users can check the slots available in various gyms and choose according to their time, region and affordability. </a:t>
            </a:r>
            <a:endParaRPr sz="1400" b="0" i="0" u="none" strike="noStrike" cap="none" dirty="0" smtClean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 sz="1400" b="0" i="0" u="none" strike="noStrike" cap="none" dirty="0" smtClean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The </a:t>
            </a:r>
            <a:r>
              <a:rPr lang="en" sz="1400" b="0" i="0" u="none" strike="noStrike" cap="none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credibility of the gyms are managed by the admin by verifying and approving the gym owners’ details.</a:t>
            </a:r>
            <a:endParaRPr sz="1400" b="0" i="0" u="none" strike="noStrike" cap="none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Booking of Slots in a Gym according to users convenience and availability in gyms.</a:t>
            </a:r>
            <a:endParaRPr sz="1400" b="0" i="0" u="none" strike="noStrike" cap="none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457200" lvl="0" indent="-317500">
              <a:lnSpc>
                <a:spcPct val="150000"/>
              </a:lnSpc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-US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Users can cancel their bookings and choose another slot if they need to make a change</a:t>
            </a:r>
            <a:r>
              <a:rPr lang="en-US" dirty="0" smtClean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.</a:t>
            </a:r>
          </a:p>
          <a:p>
            <a:pPr marL="457200" lvl="0" indent="-317500">
              <a:lnSpc>
                <a:spcPct val="150000"/>
              </a:lnSpc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-US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 database is used to store information about gym centers and bookings, with no in-memory </a:t>
            </a:r>
            <a:r>
              <a:rPr lang="en-US" dirty="0" smtClean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storage</a:t>
            </a:r>
          </a:p>
          <a:p>
            <a:pPr marL="457200" lvl="0" indent="-317500">
              <a:lnSpc>
                <a:spcPct val="150000"/>
              </a:lnSpc>
              <a:buClr>
                <a:schemeClr val="lt1"/>
              </a:buClr>
              <a:buSzPts val="1400"/>
              <a:buFont typeface="EB Garamond SemiBold"/>
              <a:buChar char="●"/>
            </a:pPr>
            <a:r>
              <a:rPr lang="en" sz="1400" b="0" i="0" u="none" strike="noStrike" cap="none" dirty="0" smtClean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Once the seats get filled up, there is a waiting list. </a:t>
            </a:r>
            <a:endParaRPr sz="1400" b="0" i="0" u="none" strike="noStrike" cap="none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/>
        </p:nvSpPr>
        <p:spPr>
          <a:xfrm>
            <a:off x="2886200" y="405300"/>
            <a:ext cx="359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Project Structure</a:t>
            </a:r>
            <a:endParaRPr sz="3200" b="0" i="0" u="none" strike="noStrike" cap="none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176250" y="1334800"/>
            <a:ext cx="87915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600" b="1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Beans:</a:t>
            </a:r>
            <a:r>
              <a:rPr lang="en" sz="1500" b="0" i="0" u="none" strike="noStrike" cap="non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Initialisation of classes and their setter and getters- Used for schema  and row mapping in  JDBC.</a:t>
            </a:r>
            <a:endParaRPr sz="1500" b="0" i="0" u="none" strike="noStrike" cap="non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600" b="1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Client:</a:t>
            </a:r>
            <a:r>
              <a:rPr lang="en" sz="1500" b="0" i="0" u="none" strike="noStrike" cap="non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Added controller/frontend logic code which works in command line terminal. It acts as the entry point of FlipFit application</a:t>
            </a:r>
            <a:endParaRPr sz="1500" b="0" i="0" u="none" strike="noStrike" cap="non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600" b="1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Business:</a:t>
            </a:r>
            <a:r>
              <a:rPr lang="en" sz="1500" b="0" i="0" u="none" strike="noStrike" cap="non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Working logic of the FlipFit features in the backend.</a:t>
            </a:r>
            <a:endParaRPr sz="1500" b="0" i="0" u="none" strike="noStrike" cap="non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600" b="1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DAO:</a:t>
            </a:r>
            <a:r>
              <a:rPr lang="en" sz="1500" b="0" i="0" u="none" strike="noStrike" cap="non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Storing and retrieving of data from MYSQL database using queries.</a:t>
            </a:r>
            <a:endParaRPr sz="1500" b="0" i="0" u="none" strike="noStrike" cap="non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600" b="1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Exceptions:</a:t>
            </a:r>
            <a:r>
              <a:rPr lang="en" sz="1500" b="0" i="0" u="none" strike="noStrike" cap="non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Custom exceptions designed to handle missing data or invalid credentials.</a:t>
            </a:r>
            <a:endParaRPr sz="1500" b="0" i="0" u="none" strike="noStrike" cap="non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600" b="1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Constants:</a:t>
            </a:r>
            <a:r>
              <a:rPr lang="en" sz="1500" b="0" i="0" u="none" strike="noStrike" cap="non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Contains the mysql queries as constants which can be used in DAO layer thus increasing code reusability</a:t>
            </a:r>
            <a:endParaRPr sz="1500" b="0" i="0" u="none" strike="noStrike" cap="non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600" b="1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schema:</a:t>
            </a:r>
            <a:r>
              <a:rPr lang="en" sz="1500" b="0" i="0" u="none" strike="noStrike" cap="none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Contains the schema of the tables in database.</a:t>
            </a:r>
            <a:endParaRPr sz="1500" b="0" i="0" u="none" strike="noStrike" cap="non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/>
        </p:nvSpPr>
        <p:spPr>
          <a:xfrm>
            <a:off x="2731099" y="760128"/>
            <a:ext cx="691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1" i="0" u="none" strike="noStrike" cap="none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Challenges Faced</a:t>
            </a:r>
            <a:endParaRPr sz="3200" b="1" i="0" u="none" strike="noStrike" cap="none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9" name="Google Shape;239;p44"/>
          <p:cNvSpPr txBox="1"/>
          <p:nvPr/>
        </p:nvSpPr>
        <p:spPr>
          <a:xfrm>
            <a:off x="628950" y="1593375"/>
            <a:ext cx="6576000" cy="293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>
              <a:lnSpc>
                <a:spcPct val="150000"/>
              </a:lnSpc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lang="en-US" sz="17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Adapting to new tech stacks and installing software while learning to work with them</a:t>
            </a:r>
            <a:r>
              <a:rPr lang="en-US" sz="17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.</a:t>
            </a:r>
          </a:p>
          <a:p>
            <a:pPr marL="457200" lvl="0" indent="-336550">
              <a:lnSpc>
                <a:spcPct val="150000"/>
              </a:lnSpc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lang="en" sz="1700" b="0" i="0" u="none" strike="noStrike" cap="none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Integration of different modules of project.</a:t>
            </a:r>
            <a:endParaRPr sz="1700" b="0" i="0" u="none" strike="noStrike" cap="none" dirty="0" smtClean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lang="en" sz="1700" b="0" i="0" u="none" strike="noStrike" cap="none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Coordination </a:t>
            </a:r>
            <a:r>
              <a:rPr lang="en" sz="17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and Communication among teammates while working through version control system.</a:t>
            </a:r>
            <a:endParaRPr sz="17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Medium"/>
              <a:buChar char="●"/>
            </a:pPr>
            <a:r>
              <a:rPr lang="en" sz="17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Testing and debugging of the code according to changes in schema of database.</a:t>
            </a:r>
            <a:endParaRPr sz="17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/>
        </p:nvSpPr>
        <p:spPr>
          <a:xfrm>
            <a:off x="3293991" y="724328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Learnings</a:t>
            </a:r>
            <a:endParaRPr sz="3200" b="0" i="0" u="none" strike="noStrike" cap="none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45" name="Google Shape;245;p45"/>
          <p:cNvSpPr txBox="1"/>
          <p:nvPr/>
        </p:nvSpPr>
        <p:spPr>
          <a:xfrm>
            <a:off x="608000" y="1579375"/>
            <a:ext cx="7533600" cy="259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Team Collaboration and Effective Communication.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Tech Stack: Git, Github, Java, </a:t>
            </a:r>
            <a:r>
              <a:rPr lang="en" sz="1500" b="0" i="0" u="none" strike="noStrike" cap="none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MySQL, PostMan, DropWizard.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a fully working application along with scope of scalability at every stage.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the coupling and interdependence of modules while working of a large level project.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EB Garamond Medium"/>
              <a:buChar char="●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Industrial Development Practices and working under deadline.</a:t>
            </a:r>
            <a:endParaRPr sz="15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endParaRPr sz="14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/>
        </p:nvSpPr>
        <p:spPr>
          <a:xfrm>
            <a:off x="3535071" y="667031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 b="0" i="0" u="none" strike="noStrike" cap="none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Learnings</a:t>
            </a:r>
            <a:endParaRPr sz="3200" b="0" i="0" u="none" strike="noStrike" cap="none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628950" y="1467550"/>
            <a:ext cx="75336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>
              <a:lnSpc>
                <a:spcPct val="150000"/>
              </a:lnSpc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Continuous </a:t>
            </a:r>
            <a:r>
              <a:rPr lang="en-US" sz="16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code updates and deployment to </a:t>
            </a:r>
            <a:r>
              <a:rPr lang="en-US" sz="1600" dirty="0" err="1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GitHub</a:t>
            </a:r>
            <a:r>
              <a:rPr lang="en-US" sz="16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using </a:t>
            </a:r>
            <a:r>
              <a:rPr lang="en-US" sz="1600" dirty="0" err="1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Git</a:t>
            </a:r>
            <a:r>
              <a:rPr lang="en-US" sz="16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commands.</a:t>
            </a:r>
            <a:endParaRPr sz="16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30200">
              <a:lnSpc>
                <a:spcPct val="150000"/>
              </a:lnSpc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lang="en-US" sz="16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Utilized </a:t>
            </a:r>
            <a:r>
              <a:rPr lang="en-US" sz="16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Java version </a:t>
            </a:r>
            <a:r>
              <a:rPr lang="en-US" sz="16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17 and </a:t>
            </a:r>
            <a:r>
              <a:rPr lang="en-US" sz="16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APIs, including Date and Time, Stream API, and </a:t>
            </a:r>
            <a:r>
              <a:rPr lang="en-US" sz="1600" dirty="0" err="1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forEach</a:t>
            </a:r>
            <a:r>
              <a:rPr lang="en-US" sz="1600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, for improved application </a:t>
            </a:r>
            <a:r>
              <a:rPr lang="en-US" sz="1600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efficiency.</a:t>
            </a:r>
          </a:p>
          <a:p>
            <a:pPr marL="457200" lvl="0" indent="-330200">
              <a:lnSpc>
                <a:spcPct val="150000"/>
              </a:lnSpc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lang="en" sz="1600" b="0" i="0" u="none" strike="noStrike" cap="none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Learnt the need of use case diagrams, class diagrams, activity diagram before starting the project.</a:t>
            </a:r>
            <a:endParaRPr sz="1600" b="0" i="0" u="none" strike="noStrike" cap="none" dirty="0" smtClean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EB Garamond Medium"/>
              <a:buChar char="●"/>
            </a:pPr>
            <a:r>
              <a:rPr lang="en" sz="1600" b="0" i="0" u="none" strike="noStrike" cap="none" dirty="0" smtClean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Understood </a:t>
            </a:r>
            <a:r>
              <a:rPr lang="en" sz="1600" b="0" i="0" u="none" strike="noStrike" cap="none" dirty="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need of proper commenting of code and documentation while working on a project that is being completed in stages.</a:t>
            </a:r>
            <a:endParaRPr sz="1600" b="0" i="0" u="none" strike="noStrike" cap="none" dirty="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4900" y="110425"/>
            <a:ext cx="7295999" cy="46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4222374" cy="422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8"/>
          <p:cNvSpPr txBox="1"/>
          <p:nvPr/>
        </p:nvSpPr>
        <p:spPr>
          <a:xfrm>
            <a:off x="4968800" y="2167650"/>
            <a:ext cx="30000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Arial"/>
              <a:buNone/>
            </a:pPr>
            <a:r>
              <a:rPr lang="en" sz="4050" b="0" i="0" u="none" strike="noStrike" cap="none">
                <a:solidFill>
                  <a:srgbClr val="027CD5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4050" b="0" i="0" u="none" strike="noStrike" cap="none">
              <a:solidFill>
                <a:srgbClr val="027CD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title"/>
          </p:nvPr>
        </p:nvSpPr>
        <p:spPr>
          <a:xfrm>
            <a:off x="413800" y="718575"/>
            <a:ext cx="4784400" cy="15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50" b="0">
                <a:solidFill>
                  <a:srgbClr val="FFFFF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The Ask – Where we started?</a:t>
            </a:r>
            <a:endParaRPr sz="2650" b="0">
              <a:solidFill>
                <a:srgbClr val="FFFFFF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 b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0" name="Google Shape;160;p31"/>
          <p:cNvSpPr txBox="1"/>
          <p:nvPr/>
        </p:nvSpPr>
        <p:spPr>
          <a:xfrm>
            <a:off x="511650" y="1719150"/>
            <a:ext cx="73923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rgbClr val="EFEFEF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As beginners in software development, we aim to enhance our skills in UML, Java, MySQL, and web integration to effectively apply these technologies in real-world applications.</a:t>
            </a:r>
            <a:endParaRPr sz="1700" b="0" i="0" u="none" strike="noStrike" cap="none">
              <a:solidFill>
                <a:srgbClr val="EFEFEF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"/>
          <p:cNvSpPr txBox="1"/>
          <p:nvPr/>
        </p:nvSpPr>
        <p:spPr>
          <a:xfrm>
            <a:off x="3072000" y="36619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Thank you!!</a:t>
            </a:r>
            <a:endParaRPr sz="4000" b="0" i="0" u="none" strike="noStrike" cap="none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title"/>
          </p:nvPr>
        </p:nvSpPr>
        <p:spPr>
          <a:xfrm>
            <a:off x="630475" y="286525"/>
            <a:ext cx="71337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9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 for 6 Days</a:t>
            </a:r>
            <a:endParaRPr sz="29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413800" y="1273550"/>
            <a:ext cx="69591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893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38"/>
              <a:buFont typeface="EB Garamond Medium"/>
              <a:buChar char="●"/>
            </a:pPr>
            <a:r>
              <a:rPr lang="en" sz="1737">
                <a:latin typeface="EB Garamond Medium"/>
                <a:ea typeface="EB Garamond Medium"/>
                <a:cs typeface="EB Garamond Medium"/>
                <a:sym typeface="EB Garamond Medium"/>
              </a:rPr>
              <a:t>6 Days plan.</a:t>
            </a:r>
            <a:endParaRPr sz="173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3893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38"/>
              <a:buFont typeface="EB Garamond Medium"/>
              <a:buChar char="●"/>
            </a:pPr>
            <a:r>
              <a:rPr lang="en" sz="1737">
                <a:latin typeface="EB Garamond Medium"/>
                <a:ea typeface="EB Garamond Medium"/>
                <a:cs typeface="EB Garamond Medium"/>
                <a:sym typeface="EB Garamond Medium"/>
              </a:rPr>
              <a:t>Every Day Discussion about Topics/ Technologies/ Doubt clearance.</a:t>
            </a:r>
            <a:endParaRPr sz="1737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3893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38"/>
              <a:buFont typeface="Arial"/>
              <a:buChar char="●"/>
            </a:pPr>
            <a:r>
              <a:rPr lang="en" sz="1737">
                <a:latin typeface="EB Garamond Medium"/>
                <a:ea typeface="EB Garamond Medium"/>
                <a:cs typeface="EB Garamond Medium"/>
                <a:sym typeface="EB Garamond Medium"/>
              </a:rPr>
              <a:t>Everyday with SME/Trainer  discussion of Project progress &amp; Transformation based on UML &amp; Technologies.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 </a:t>
            </a:r>
            <a:endParaRPr sz="1737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22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xfrm>
            <a:off x="574550" y="369175"/>
            <a:ext cx="37512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Stakeholders</a:t>
            </a:r>
            <a:endParaRPr sz="2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1150" y="550750"/>
            <a:ext cx="4841275" cy="459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/>
        </p:nvSpPr>
        <p:spPr>
          <a:xfrm>
            <a:off x="574550" y="1243925"/>
            <a:ext cx="3000000" cy="322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SemiBold"/>
              <a:buAutoNum type="arabicPeriod"/>
            </a:pPr>
            <a:r>
              <a:rPr lang="en" sz="1700" b="0" i="0" u="none" strike="noStrike" cap="none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Sponsors</a:t>
            </a:r>
            <a:endParaRPr sz="1700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Flipkart</a:t>
            </a:r>
            <a:endParaRPr sz="1700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SemiBold"/>
              <a:buAutoNum type="arabicPeriod"/>
            </a:pPr>
            <a:r>
              <a:rPr lang="en" sz="1700" b="0" i="0" u="none" strike="noStrike" cap="none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SME’s</a:t>
            </a:r>
            <a:endParaRPr sz="1700" b="0" i="0" u="none" strike="noStrike" cap="none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Amit Balyan</a:t>
            </a:r>
            <a:endParaRPr sz="1700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EB Garamond SemiBold"/>
              <a:buAutoNum type="arabicPeriod"/>
            </a:pPr>
            <a:r>
              <a:rPr lang="en" sz="1700" b="0" i="0" u="none" strike="noStrike" cap="none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Other HRs and Experts</a:t>
            </a:r>
            <a:endParaRPr sz="1700" b="0" i="0" u="none" strike="noStrike" cap="none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Anushka </a:t>
            </a:r>
            <a:r>
              <a:rPr lang="en" sz="1500" b="0" i="0" u="none" strike="noStrike" cap="none" dirty="0" smtClean="0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Khanna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 smtClean="0">
                <a:solidFill>
                  <a:srgbClr val="FFDE1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Raksha Dubey</a:t>
            </a:r>
            <a:endParaRPr sz="1500" b="0" i="0" u="none" strike="noStrike" cap="none" dirty="0">
              <a:solidFill>
                <a:srgbClr val="FFDE1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375" y="0"/>
            <a:ext cx="8759626" cy="487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3544" y="1847088"/>
            <a:ext cx="3115184" cy="329641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/>
        </p:nvSpPr>
        <p:spPr>
          <a:xfrm>
            <a:off x="594025" y="41235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 b="1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Our Team</a:t>
            </a:r>
            <a:endParaRPr sz="3100" b="1" i="0" u="none" strike="noStrike" cap="non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305751" y="2162222"/>
            <a:ext cx="1208003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" sz="1250" b="1" dirty="0" smtClean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Arvind Yadav</a:t>
            </a:r>
            <a:endParaRPr sz="1250" b="1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" name="Google Shape;185;p35"/>
          <p:cNvSpPr txBox="1"/>
          <p:nvPr/>
        </p:nvSpPr>
        <p:spPr>
          <a:xfrm>
            <a:off x="1656993" y="2175593"/>
            <a:ext cx="1477881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200"/>
              </a:spcBef>
              <a:buSzPts val="1250"/>
            </a:pPr>
            <a:r>
              <a:rPr lang="en-IN" sz="1250" b="1" dirty="0" err="1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Raviteja</a:t>
            </a:r>
            <a:r>
              <a:rPr lang="en-IN" sz="1250" b="1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IN" sz="1250" b="1" dirty="0" err="1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Racharla</a:t>
            </a:r>
            <a:r>
              <a:rPr lang="en" sz="1250" b="1" dirty="0" smtClean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250" b="1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" name="Google Shape;185;p35"/>
          <p:cNvSpPr txBox="1"/>
          <p:nvPr/>
        </p:nvSpPr>
        <p:spPr>
          <a:xfrm>
            <a:off x="4536388" y="2196698"/>
            <a:ext cx="1219537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" sz="1250" b="1" dirty="0" smtClean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Shakti Singh</a:t>
            </a:r>
            <a:endParaRPr sz="1250" b="1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" name="Google Shape;185;p35"/>
          <p:cNvSpPr txBox="1"/>
          <p:nvPr/>
        </p:nvSpPr>
        <p:spPr>
          <a:xfrm>
            <a:off x="740689" y="3877095"/>
            <a:ext cx="1486429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" sz="1250" b="1" dirty="0" smtClean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Sabarna Bhowmik </a:t>
            </a:r>
            <a:endParaRPr sz="1250" b="1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" name="Google Shape;185;p35"/>
          <p:cNvSpPr txBox="1"/>
          <p:nvPr/>
        </p:nvSpPr>
        <p:spPr>
          <a:xfrm>
            <a:off x="3947522" y="3869507"/>
            <a:ext cx="23082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" sz="1250" b="1" dirty="0" smtClean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Pratik singh</a:t>
            </a:r>
            <a:endParaRPr sz="1250" b="1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" name="Google Shape;185;p35"/>
          <p:cNvSpPr txBox="1"/>
          <p:nvPr/>
        </p:nvSpPr>
        <p:spPr>
          <a:xfrm>
            <a:off x="2419085" y="3869507"/>
            <a:ext cx="1360435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200"/>
              </a:spcBef>
              <a:buSzPts val="1250"/>
            </a:pPr>
            <a:r>
              <a:rPr lang="en-US" sz="1250" b="1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Samarth Bhatt</a:t>
            </a:r>
            <a:endParaRPr sz="1250" b="1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" name="Google Shape;185;p35"/>
          <p:cNvSpPr txBox="1"/>
          <p:nvPr/>
        </p:nvSpPr>
        <p:spPr>
          <a:xfrm>
            <a:off x="3131472" y="2185858"/>
            <a:ext cx="1235826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" sz="1250" b="1" dirty="0" smtClean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Sanyam Lohan</a:t>
            </a:r>
            <a:endParaRPr sz="1250" b="1" dirty="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3" y="2996356"/>
            <a:ext cx="899399" cy="997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3" y="1121373"/>
            <a:ext cx="983976" cy="1181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68" y="2906221"/>
            <a:ext cx="924285" cy="1178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02" y="2944361"/>
            <a:ext cx="963267" cy="11018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189" y="1196356"/>
            <a:ext cx="1031101" cy="1031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76" y="1174754"/>
            <a:ext cx="935487" cy="1087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88" y="1271949"/>
            <a:ext cx="972572" cy="990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>
            <a:spLocks noGrp="1"/>
          </p:cNvSpPr>
          <p:nvPr>
            <p:ph type="title"/>
          </p:nvPr>
        </p:nvSpPr>
        <p:spPr>
          <a:xfrm>
            <a:off x="1136350" y="1973875"/>
            <a:ext cx="42507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Our Journey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7050" y="230625"/>
            <a:ext cx="4175800" cy="424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/>
        </p:nvSpPr>
        <p:spPr>
          <a:xfrm>
            <a:off x="3079950" y="412300"/>
            <a:ext cx="2984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0" i="0" u="none" strike="noStrike" cap="none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Project Goals</a:t>
            </a:r>
            <a:endParaRPr sz="3300" b="0" i="0" u="none" strike="noStrike" cap="none" dirty="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97" name="Google Shape;197;p37"/>
          <p:cNvSpPr txBox="1"/>
          <p:nvPr/>
        </p:nvSpPr>
        <p:spPr>
          <a:xfrm>
            <a:off x="863700" y="1427700"/>
            <a:ext cx="7416600" cy="21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To create a robust FlipFit Gym Management System utilizing development tools and technologies, allowing both gym owner and customers to effortlessly manage and access a range of gym services and products.</a:t>
            </a:r>
            <a:endParaRPr sz="1700" b="0" i="0" u="none" strike="noStrike" cap="none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FlipFit Application allows users to view all available gym centers in a given city, enabling them to select a convenient center and choose a preferred time slot by checking its availability.</a:t>
            </a:r>
            <a:endParaRPr sz="1700">
              <a:solidFill>
                <a:schemeClr val="lt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1751325" y="2001825"/>
            <a:ext cx="19176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Tech Stacks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3" name="Google Shape;2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3000" y="423850"/>
            <a:ext cx="3767350" cy="37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804</Words>
  <Application>Microsoft Office PowerPoint</Application>
  <PresentationFormat>On-screen Show (16:9)</PresentationFormat>
  <Paragraphs>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EB Garamond ExtraBold</vt:lpstr>
      <vt:lpstr>Georgia</vt:lpstr>
      <vt:lpstr>Roboto Medium</vt:lpstr>
      <vt:lpstr>Roboto</vt:lpstr>
      <vt:lpstr>EB Garamond</vt:lpstr>
      <vt:lpstr>EB Garamond SemiBold</vt:lpstr>
      <vt:lpstr>Arial</vt:lpstr>
      <vt:lpstr>EB Garamond Medium</vt:lpstr>
      <vt:lpstr>Simple Light</vt:lpstr>
      <vt:lpstr>      JEDI  Project Presentation                       On  FlipFit Gym Application </vt:lpstr>
      <vt:lpstr>The Ask – Where we started? </vt:lpstr>
      <vt:lpstr>Framework for 6 Days</vt:lpstr>
      <vt:lpstr>Stakeholders </vt:lpstr>
      <vt:lpstr>PowerPoint Presentation</vt:lpstr>
      <vt:lpstr>PowerPoint Presentation</vt:lpstr>
      <vt:lpstr>Our Journey</vt:lpstr>
      <vt:lpstr>PowerPoint Presentation</vt:lpstr>
      <vt:lpstr>Tech Stacks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JEDI  Project Presentation                       On  FlipFit Gym Application </dc:title>
  <cp:lastModifiedBy>Pratik</cp:lastModifiedBy>
  <cp:revision>14</cp:revision>
  <dcterms:modified xsi:type="dcterms:W3CDTF">2024-10-16T04:01:00Z</dcterms:modified>
</cp:coreProperties>
</file>